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7150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ieta7c/lIkIdqyLugzsD3Q6gE9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6853BE9-DAAB-461B-B920-02BDB9B75C74}">
  <a:tblStyle styleId="{C6853BE9-DAAB-461B-B920-02BDB9B75C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-1" y="0"/>
            <a:ext cx="6856413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3" type="sldImg"/>
          </p:nvPr>
        </p:nvSpPr>
        <p:spPr>
          <a:xfrm>
            <a:off x="2887576" y="743616"/>
            <a:ext cx="3886200" cy="2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1828800" y="3311979"/>
            <a:ext cx="4944976" cy="5255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108857" y="743616"/>
            <a:ext cx="2786743" cy="242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Outline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Introductions &amp; Course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108857" y="3290959"/>
            <a:ext cx="1719943" cy="527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Notes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783c4863f_0_9:notes"/>
          <p:cNvSpPr/>
          <p:nvPr>
            <p:ph idx="2" type="sldImg"/>
          </p:nvPr>
        </p:nvSpPr>
        <p:spPr>
          <a:xfrm>
            <a:off x="2887576" y="743616"/>
            <a:ext cx="3886200" cy="24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783c4863f_0_9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4783c4863f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783c4863f_0_43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4783c4863f_0_43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g4783c4863f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783c4863f_0_49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4783c4863f_0_49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g4783c4863f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783c4863f_0_55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4783c4863f_0_55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g4783c4863f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783c4863f_0_61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4783c4863f_0_61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4783c4863f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783c4863f_0_67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4783c4863f_0_67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8" name="Google Shape;428;g4783c4863f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4783c4863f_0_81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4783c4863f_0_81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g4783c4863f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783c4863f_0_87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4783c4863f_0_87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g4783c4863f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2:notes"/>
          <p:cNvSpPr/>
          <p:nvPr>
            <p:ph idx="2" type="sldImg"/>
          </p:nvPr>
        </p:nvSpPr>
        <p:spPr>
          <a:xfrm>
            <a:off x="2971800" y="742950"/>
            <a:ext cx="3886200" cy="243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12:notes"/>
          <p:cNvSpPr txBox="1"/>
          <p:nvPr>
            <p:ph idx="1" type="body"/>
          </p:nvPr>
        </p:nvSpPr>
        <p:spPr>
          <a:xfrm>
            <a:off x="1828800" y="3311979"/>
            <a:ext cx="4944976" cy="5255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783c4863f_0_74:notes"/>
          <p:cNvSpPr/>
          <p:nvPr>
            <p:ph idx="2" type="sldImg"/>
          </p:nvPr>
        </p:nvSpPr>
        <p:spPr>
          <a:xfrm>
            <a:off x="2887576" y="743616"/>
            <a:ext cx="3886200" cy="242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783c4863f_0_74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4783c4863f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/>
          <p:nvPr>
            <p:ph idx="2" type="sldImg"/>
          </p:nvPr>
        </p:nvSpPr>
        <p:spPr>
          <a:xfrm>
            <a:off x="2971800" y="742950"/>
            <a:ext cx="3886200" cy="243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:notes"/>
          <p:cNvSpPr txBox="1"/>
          <p:nvPr>
            <p:ph idx="1" type="body"/>
          </p:nvPr>
        </p:nvSpPr>
        <p:spPr>
          <a:xfrm>
            <a:off x="1828800" y="3311979"/>
            <a:ext cx="4944976" cy="5255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44" name="Google Shape;34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:notes"/>
          <p:cNvSpPr/>
          <p:nvPr>
            <p:ph idx="2" type="sldImg"/>
          </p:nvPr>
        </p:nvSpPr>
        <p:spPr>
          <a:xfrm>
            <a:off x="2971800" y="742950"/>
            <a:ext cx="3886200" cy="243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:notes"/>
          <p:cNvSpPr txBox="1"/>
          <p:nvPr>
            <p:ph idx="1" type="body"/>
          </p:nvPr>
        </p:nvSpPr>
        <p:spPr>
          <a:xfrm>
            <a:off x="1828800" y="3311979"/>
            <a:ext cx="4944976" cy="5255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:notes"/>
          <p:cNvSpPr/>
          <p:nvPr>
            <p:ph idx="2" type="sldImg"/>
          </p:nvPr>
        </p:nvSpPr>
        <p:spPr>
          <a:xfrm>
            <a:off x="2971800" y="742950"/>
            <a:ext cx="3886200" cy="243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4:notes"/>
          <p:cNvSpPr txBox="1"/>
          <p:nvPr>
            <p:ph idx="1" type="body"/>
          </p:nvPr>
        </p:nvSpPr>
        <p:spPr>
          <a:xfrm>
            <a:off x="1828800" y="3311979"/>
            <a:ext cx="4944976" cy="5255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783c4863f_0_25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4783c4863f_0_25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g4783c4863f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783c4863f_0_31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4783c4863f_0_31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g4783c4863f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783c4863f_0_19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4783c4863f_0_19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4783c4863f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:notes"/>
          <p:cNvSpPr/>
          <p:nvPr>
            <p:ph idx="2" type="sldImg"/>
          </p:nvPr>
        </p:nvSpPr>
        <p:spPr>
          <a:xfrm>
            <a:off x="2971800" y="742950"/>
            <a:ext cx="3886200" cy="243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5:notes"/>
          <p:cNvSpPr txBox="1"/>
          <p:nvPr>
            <p:ph idx="1" type="body"/>
          </p:nvPr>
        </p:nvSpPr>
        <p:spPr>
          <a:xfrm>
            <a:off x="1828800" y="3311979"/>
            <a:ext cx="4944976" cy="5255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783c4863f_0_37:notes"/>
          <p:cNvSpPr/>
          <p:nvPr>
            <p:ph idx="2" type="sldImg"/>
          </p:nvPr>
        </p:nvSpPr>
        <p:spPr>
          <a:xfrm>
            <a:off x="2971800" y="742950"/>
            <a:ext cx="3886200" cy="243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4783c4863f_0_37:notes"/>
          <p:cNvSpPr txBox="1"/>
          <p:nvPr>
            <p:ph idx="1" type="body"/>
          </p:nvPr>
        </p:nvSpPr>
        <p:spPr>
          <a:xfrm>
            <a:off x="1828800" y="3311979"/>
            <a:ext cx="4944900" cy="5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4783c4863f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11.jpg"/><Relationship Id="rId4" Type="http://schemas.openxmlformats.org/officeDocument/2006/relationships/image" Target="../media/image22.jpg"/><Relationship Id="rId9" Type="http://schemas.openxmlformats.org/officeDocument/2006/relationships/image" Target="../media/image28.jpg"/><Relationship Id="rId5" Type="http://schemas.openxmlformats.org/officeDocument/2006/relationships/image" Target="../media/image26.jpg"/><Relationship Id="rId6" Type="http://schemas.openxmlformats.org/officeDocument/2006/relationships/image" Target="../media/image13.jpg"/><Relationship Id="rId7" Type="http://schemas.openxmlformats.org/officeDocument/2006/relationships/image" Target="../media/image10.jpg"/><Relationship Id="rId8" Type="http://schemas.openxmlformats.org/officeDocument/2006/relationships/image" Target="../media/image16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bulb Title Slide">
  <p:cSld name="Lightbulb 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bulb.jpg" id="18" name="Google Shape;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08600" y="-736600"/>
            <a:ext cx="3835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/>
          <p:nvPr/>
        </p:nvSpPr>
        <p:spPr>
          <a:xfrm>
            <a:off x="0" y="4832350"/>
            <a:ext cx="9144000" cy="882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0"/>
          <p:cNvSpPr txBox="1"/>
          <p:nvPr>
            <p:ph type="ctrTitle"/>
          </p:nvPr>
        </p:nvSpPr>
        <p:spPr>
          <a:xfrm>
            <a:off x="457200" y="2064633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9" y="506074"/>
            <a:ext cx="2907503" cy="12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lden Gate Title Slide">
  <p:cSld name="Golden Gate 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8ijGd3CSGq4BxJ9EzTf_13976945916_fa0ce84ee3_o.jpg" id="94" name="Google Shape;94;p29"/>
          <p:cNvPicPr preferRelativeResize="0"/>
          <p:nvPr/>
        </p:nvPicPr>
        <p:blipFill rotWithShape="1">
          <a:blip r:embed="rId2">
            <a:alphaModFix/>
          </a:blip>
          <a:srcRect b="-17696" l="0" r="0" t="-2"/>
          <a:stretch/>
        </p:blipFill>
        <p:spPr>
          <a:xfrm>
            <a:off x="5308600" y="-139700"/>
            <a:ext cx="3835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9"/>
          <p:cNvSpPr txBox="1"/>
          <p:nvPr/>
        </p:nvSpPr>
        <p:spPr>
          <a:xfrm>
            <a:off x="6307138" y="5141913"/>
            <a:ext cx="21447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Start. Grow. Thrive.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9"/>
          <p:cNvSpPr/>
          <p:nvPr/>
        </p:nvSpPr>
        <p:spPr>
          <a:xfrm>
            <a:off x="0" y="4856163"/>
            <a:ext cx="9144000" cy="881062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9"/>
          <p:cNvSpPr txBox="1"/>
          <p:nvPr>
            <p:ph type="ctrTitle"/>
          </p:nvPr>
        </p:nvSpPr>
        <p:spPr>
          <a:xfrm>
            <a:off x="457200" y="2064633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29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9" y="506074"/>
            <a:ext cx="2907503" cy="12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sinesswoman Title Slide">
  <p:cSld name="Businesswoman Title Sli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43259.jpg" id="104" name="Google Shape;10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4000" y="0"/>
            <a:ext cx="3835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0"/>
          <p:cNvSpPr/>
          <p:nvPr/>
        </p:nvSpPr>
        <p:spPr>
          <a:xfrm>
            <a:off x="0" y="4832350"/>
            <a:ext cx="9144000" cy="882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0"/>
          <p:cNvSpPr txBox="1"/>
          <p:nvPr>
            <p:ph type="ctrTitle"/>
          </p:nvPr>
        </p:nvSpPr>
        <p:spPr>
          <a:xfrm>
            <a:off x="457200" y="2064633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0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9" y="506074"/>
            <a:ext cx="2907503" cy="12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oney Title Slide">
  <p:cSld name="Money Title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BP1085139.JPG" id="113" name="Google Shape;113;p31"/>
          <p:cNvPicPr preferRelativeResize="0"/>
          <p:nvPr/>
        </p:nvPicPr>
        <p:blipFill rotWithShape="1">
          <a:blip r:embed="rId2">
            <a:alphaModFix/>
          </a:blip>
          <a:srcRect b="0" l="0" r="-12872" t="0"/>
          <a:stretch/>
        </p:blipFill>
        <p:spPr>
          <a:xfrm>
            <a:off x="5308600" y="-2028825"/>
            <a:ext cx="43576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1"/>
          <p:cNvSpPr/>
          <p:nvPr/>
        </p:nvSpPr>
        <p:spPr>
          <a:xfrm>
            <a:off x="0" y="4832350"/>
            <a:ext cx="9144000" cy="882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1"/>
          <p:cNvSpPr txBox="1"/>
          <p:nvPr/>
        </p:nvSpPr>
        <p:spPr>
          <a:xfrm>
            <a:off x="-1209675" y="1889125"/>
            <a:ext cx="184150" cy="461963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1"/>
          <p:cNvSpPr txBox="1"/>
          <p:nvPr>
            <p:ph type="ctrTitle"/>
          </p:nvPr>
        </p:nvSpPr>
        <p:spPr>
          <a:xfrm>
            <a:off x="457200" y="2064633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31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9" y="506074"/>
            <a:ext cx="2907503" cy="12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art Phone Title Slide">
  <p:cSld name="Smart Phone Title Slid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62826686208-b3cea385c35e.jpg" id="123" name="Google Shape;123;p32"/>
          <p:cNvPicPr preferRelativeResize="0"/>
          <p:nvPr/>
        </p:nvPicPr>
        <p:blipFill rotWithShape="1">
          <a:blip r:embed="rId2">
            <a:alphaModFix/>
          </a:blip>
          <a:srcRect b="-18257" l="0" r="0" t="0"/>
          <a:stretch/>
        </p:blipFill>
        <p:spPr>
          <a:xfrm>
            <a:off x="5308600" y="0"/>
            <a:ext cx="3835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/>
          <p:nvPr/>
        </p:nvSpPr>
        <p:spPr>
          <a:xfrm>
            <a:off x="0" y="4832350"/>
            <a:ext cx="9144000" cy="882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2"/>
          <p:cNvSpPr txBox="1"/>
          <p:nvPr>
            <p:ph type="ctrTitle"/>
          </p:nvPr>
        </p:nvSpPr>
        <p:spPr>
          <a:xfrm>
            <a:off x="457200" y="2064633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Google Shape;127;p32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9" y="506074"/>
            <a:ext cx="2907503" cy="12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en Business Title Slide">
  <p:cSld name="Open Business Title Slid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marmion150900091.tif" id="132" name="Google Shape;13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08600" y="-774700"/>
            <a:ext cx="3835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3"/>
          <p:cNvSpPr/>
          <p:nvPr/>
        </p:nvSpPr>
        <p:spPr>
          <a:xfrm>
            <a:off x="0" y="4832350"/>
            <a:ext cx="9144000" cy="882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3"/>
          <p:cNvSpPr txBox="1"/>
          <p:nvPr>
            <p:ph type="ctrTitle"/>
          </p:nvPr>
        </p:nvSpPr>
        <p:spPr>
          <a:xfrm>
            <a:off x="457200" y="2064633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9" y="506074"/>
            <a:ext cx="2907503" cy="12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dea Board Title Slide">
  <p:cSld name="Idea Board Title Slid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RREC0K3A.jpg" id="141" name="Google Shape;141;p34"/>
          <p:cNvPicPr preferRelativeResize="0"/>
          <p:nvPr/>
        </p:nvPicPr>
        <p:blipFill rotWithShape="1">
          <a:blip r:embed="rId2">
            <a:alphaModFix/>
          </a:blip>
          <a:srcRect b="-5119" l="0" r="0" t="0"/>
          <a:stretch/>
        </p:blipFill>
        <p:spPr>
          <a:xfrm>
            <a:off x="5308600" y="0"/>
            <a:ext cx="38354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/>
          <p:nvPr/>
        </p:nvSpPr>
        <p:spPr>
          <a:xfrm>
            <a:off x="0" y="4832350"/>
            <a:ext cx="9144000" cy="882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4"/>
          <p:cNvSpPr txBox="1"/>
          <p:nvPr>
            <p:ph type="ctrTitle"/>
          </p:nvPr>
        </p:nvSpPr>
        <p:spPr>
          <a:xfrm>
            <a:off x="457200" y="2064633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4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" name="Google Shape;1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9" y="506074"/>
            <a:ext cx="2907503" cy="12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eeting Title Slide">
  <p:cSld name="Meeting Title Slid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37909_413383942097967_1972720770_o.jpg" id="150" name="Google Shape;150;p35"/>
          <p:cNvPicPr preferRelativeResize="0"/>
          <p:nvPr/>
        </p:nvPicPr>
        <p:blipFill rotWithShape="1">
          <a:blip r:embed="rId2">
            <a:alphaModFix/>
          </a:blip>
          <a:srcRect b="-5093" l="0" r="0" t="-2"/>
          <a:stretch/>
        </p:blipFill>
        <p:spPr>
          <a:xfrm>
            <a:off x="5308600" y="0"/>
            <a:ext cx="3835400" cy="609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5"/>
          <p:cNvSpPr/>
          <p:nvPr/>
        </p:nvSpPr>
        <p:spPr>
          <a:xfrm>
            <a:off x="0" y="4832350"/>
            <a:ext cx="9144000" cy="882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5"/>
          <p:cNvSpPr txBox="1"/>
          <p:nvPr>
            <p:ph type="ctrTitle"/>
          </p:nvPr>
        </p:nvSpPr>
        <p:spPr>
          <a:xfrm>
            <a:off x="457200" y="2064633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4" name="Google Shape;154;p35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5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9" y="506074"/>
            <a:ext cx="2907503" cy="12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w/ Logo">
  <p:cSld name="Title and Content w/ Logo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/>
          <p:nvPr/>
        </p:nvSpPr>
        <p:spPr>
          <a:xfrm>
            <a:off x="0" y="0"/>
            <a:ext cx="9144000" cy="9334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6"/>
          <p:cNvSpPr/>
          <p:nvPr/>
        </p:nvSpPr>
        <p:spPr>
          <a:xfrm>
            <a:off x="0" y="933450"/>
            <a:ext cx="9144000" cy="88900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6"/>
          <p:cNvSpPr txBox="1"/>
          <p:nvPr>
            <p:ph idx="1"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1" sz="1800"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b="0" i="1" sz="1600"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b="0" i="1" sz="1400"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type="title"/>
          </p:nvPr>
        </p:nvSpPr>
        <p:spPr>
          <a:xfrm>
            <a:off x="1" y="261057"/>
            <a:ext cx="7848600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6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6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5" name="Google Shape;16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6135" y="5104081"/>
            <a:ext cx="1466205" cy="61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orcal Map">
  <p:cSld name="Norcal Map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/>
          <p:nvPr/>
        </p:nvSpPr>
        <p:spPr>
          <a:xfrm>
            <a:off x="0" y="0"/>
            <a:ext cx="9144000" cy="925513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7"/>
          <p:cNvSpPr/>
          <p:nvPr/>
        </p:nvSpPr>
        <p:spPr>
          <a:xfrm>
            <a:off x="0" y="93980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7"/>
          <p:cNvSpPr txBox="1"/>
          <p:nvPr/>
        </p:nvSpPr>
        <p:spPr>
          <a:xfrm>
            <a:off x="84138" y="260350"/>
            <a:ext cx="8229600" cy="709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Medium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0" name="Google Shape;17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7488" y="-3175"/>
            <a:ext cx="12604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8" y="781050"/>
            <a:ext cx="3767137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7"/>
          <p:cNvSpPr txBox="1"/>
          <p:nvPr>
            <p:ph idx="1" type="body"/>
          </p:nvPr>
        </p:nvSpPr>
        <p:spPr>
          <a:xfrm>
            <a:off x="4927600" y="1333501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 sz="2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b="0" i="0"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3" name="Google Shape;173;p37"/>
          <p:cNvSpPr txBox="1"/>
          <p:nvPr>
            <p:ph type="title"/>
          </p:nvPr>
        </p:nvSpPr>
        <p:spPr>
          <a:xfrm>
            <a:off x="7" y="261057"/>
            <a:ext cx="7711485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7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7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7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 Map">
  <p:cSld name="CA Map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/>
          <p:nvPr/>
        </p:nvSpPr>
        <p:spPr>
          <a:xfrm>
            <a:off x="0" y="0"/>
            <a:ext cx="9144000" cy="925513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8"/>
          <p:cNvSpPr/>
          <p:nvPr/>
        </p:nvSpPr>
        <p:spPr>
          <a:xfrm>
            <a:off x="0" y="93980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8"/>
          <p:cNvSpPr txBox="1"/>
          <p:nvPr/>
        </p:nvSpPr>
        <p:spPr>
          <a:xfrm>
            <a:off x="84138" y="260350"/>
            <a:ext cx="8229600" cy="709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Medium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1" name="Google Shape;18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7488" y="-3175"/>
            <a:ext cx="12604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313" y="836613"/>
            <a:ext cx="3727450" cy="482441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/>
          <p:nvPr>
            <p:ph idx="1" type="body"/>
          </p:nvPr>
        </p:nvSpPr>
        <p:spPr>
          <a:xfrm>
            <a:off x="4927600" y="1333501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 sz="2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b="0" i="0"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4" name="Google Shape;184;p38"/>
          <p:cNvSpPr txBox="1"/>
          <p:nvPr>
            <p:ph type="title"/>
          </p:nvPr>
        </p:nvSpPr>
        <p:spPr>
          <a:xfrm>
            <a:off x="84667" y="261057"/>
            <a:ext cx="7626818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8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8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8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 Slide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/>
          <p:nvPr/>
        </p:nvSpPr>
        <p:spPr>
          <a:xfrm>
            <a:off x="0" y="0"/>
            <a:ext cx="9144000" cy="9334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1"/>
          <p:cNvSpPr/>
          <p:nvPr/>
        </p:nvSpPr>
        <p:spPr>
          <a:xfrm>
            <a:off x="0" y="947738"/>
            <a:ext cx="9144000" cy="88900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1" sz="1800"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b="0" i="1" sz="1600"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b="0" i="1" sz="1400"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type="title"/>
          </p:nvPr>
        </p:nvSpPr>
        <p:spPr>
          <a:xfrm>
            <a:off x="0" y="180881"/>
            <a:ext cx="9144000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6135" y="5104081"/>
            <a:ext cx="1466205" cy="61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merica Map">
  <p:cSld name="America Map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/>
          <p:nvPr/>
        </p:nvSpPr>
        <p:spPr>
          <a:xfrm>
            <a:off x="0" y="0"/>
            <a:ext cx="9144000" cy="925513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9"/>
          <p:cNvSpPr/>
          <p:nvPr/>
        </p:nvSpPr>
        <p:spPr>
          <a:xfrm>
            <a:off x="0" y="93980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84138" y="260350"/>
            <a:ext cx="8229600" cy="709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Medium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merica's SBDC Map - Grey.png" id="192" name="Google Shape;19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09675"/>
            <a:ext cx="6367463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7488" y="-3175"/>
            <a:ext cx="1260475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9"/>
          <p:cNvSpPr txBox="1"/>
          <p:nvPr>
            <p:ph type="title"/>
          </p:nvPr>
        </p:nvSpPr>
        <p:spPr>
          <a:xfrm>
            <a:off x="84667" y="261057"/>
            <a:ext cx="7626818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9"/>
          <p:cNvSpPr txBox="1"/>
          <p:nvPr>
            <p:ph idx="1" type="body"/>
          </p:nvPr>
        </p:nvSpPr>
        <p:spPr>
          <a:xfrm>
            <a:off x="6366852" y="1333501"/>
            <a:ext cx="2599348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 sz="2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b="0" i="0"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6" name="Google Shape;196;p39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9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9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17 Results Summary">
  <p:cSld name="2017 Results Summar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rin_White.png" id="200" name="Google Shape;20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72263" y="44450"/>
            <a:ext cx="2463800" cy="80168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0"/>
          <p:cNvSpPr/>
          <p:nvPr/>
        </p:nvSpPr>
        <p:spPr>
          <a:xfrm>
            <a:off x="0" y="0"/>
            <a:ext cx="9144000" cy="9334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0"/>
          <p:cNvSpPr/>
          <p:nvPr/>
        </p:nvSpPr>
        <p:spPr>
          <a:xfrm>
            <a:off x="0" y="925513"/>
            <a:ext cx="9144000" cy="87312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0"/>
          <p:cNvSpPr txBox="1"/>
          <p:nvPr/>
        </p:nvSpPr>
        <p:spPr>
          <a:xfrm>
            <a:off x="0" y="138113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 2017, Norcal SBDC’s…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0"/>
          <p:cNvSpPr/>
          <p:nvPr/>
        </p:nvSpPr>
        <p:spPr>
          <a:xfrm>
            <a:off x="327025" y="3033713"/>
            <a:ext cx="899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…secured </a:t>
            </a:r>
            <a:r>
              <a:rPr b="1" i="0" lang="en-US" sz="3200" u="none" cap="none" strike="noStrike">
                <a:solidFill>
                  <a:srgbClr val="D11242"/>
                </a:solidFill>
                <a:latin typeface="Arial"/>
                <a:ea typeface="Arial"/>
                <a:cs typeface="Arial"/>
                <a:sym typeface="Arial"/>
              </a:rPr>
              <a:t>$146.6 million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capital.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0"/>
          <p:cNvSpPr/>
          <p:nvPr/>
        </p:nvSpPr>
        <p:spPr>
          <a:xfrm>
            <a:off x="327025" y="1263650"/>
            <a:ext cx="899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…counseled almost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D11242"/>
                </a:solidFill>
                <a:latin typeface="Arial"/>
                <a:ea typeface="Arial"/>
                <a:cs typeface="Arial"/>
                <a:sym typeface="Arial"/>
              </a:rPr>
              <a:t>9400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0"/>
          <p:cNvSpPr/>
          <p:nvPr/>
        </p:nvSpPr>
        <p:spPr>
          <a:xfrm>
            <a:off x="327025" y="2122488"/>
            <a:ext cx="899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…created more than </a:t>
            </a:r>
            <a:r>
              <a:rPr b="1" i="0" lang="en-US" sz="3200" u="none" cap="none" strike="noStrike">
                <a:solidFill>
                  <a:srgbClr val="D11144"/>
                </a:solidFill>
                <a:latin typeface="Arial"/>
                <a:ea typeface="Arial"/>
                <a:cs typeface="Arial"/>
                <a:sym typeface="Arial"/>
              </a:rPr>
              <a:t>2,500</a:t>
            </a:r>
            <a:r>
              <a:rPr b="1" i="0" lang="en-US" sz="3200" u="none" cap="none" strike="noStrike">
                <a:solidFill>
                  <a:srgbClr val="041E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nk Jobs Created.png" id="207" name="Google Shape;20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3636963"/>
            <a:ext cx="232727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 Jobs Saved.png" id="208" name="Google Shape;20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7463" y="3690938"/>
            <a:ext cx="1727200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k Long Term Clients.png" id="209" name="Google Shape;20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3927475"/>
            <a:ext cx="2654300" cy="107791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0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0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0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gion Results 2017">
  <p:cSld name="Region Results 2017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/>
          <p:nvPr/>
        </p:nvSpPr>
        <p:spPr>
          <a:xfrm>
            <a:off x="-7938" y="0"/>
            <a:ext cx="9144001" cy="9334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1"/>
          <p:cNvSpPr/>
          <p:nvPr/>
        </p:nvSpPr>
        <p:spPr>
          <a:xfrm>
            <a:off x="0" y="898525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4163" y="325913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25913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9838" y="325913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32639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4163" y="126047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126047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9838" y="126047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7200" y="1260475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1"/>
          <p:cNvSpPr txBox="1"/>
          <p:nvPr>
            <p:ph type="title"/>
          </p:nvPr>
        </p:nvSpPr>
        <p:spPr>
          <a:xfrm>
            <a:off x="-7938" y="148311"/>
            <a:ext cx="9144001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1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1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gion Results Table 2017">
  <p:cSld name="Region Results Table 2017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/>
          <p:nvPr/>
        </p:nvSpPr>
        <p:spPr>
          <a:xfrm>
            <a:off x="-7938" y="0"/>
            <a:ext cx="9144001" cy="9334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2"/>
          <p:cNvSpPr/>
          <p:nvPr/>
        </p:nvSpPr>
        <p:spPr>
          <a:xfrm>
            <a:off x="0" y="898525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1" name="Google Shape;231;p42"/>
          <p:cNvGraphicFramePr/>
          <p:nvPr/>
        </p:nvGraphicFramePr>
        <p:xfrm>
          <a:off x="336550" y="13144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{C6853BE9-DAAB-461B-B920-02BDB9B75C74}</a:tableStyleId>
              </a:tblPr>
              <a:tblGrid>
                <a:gridCol w="5361325"/>
                <a:gridCol w="28682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Counseling Milestones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2017 Results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counseling hours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11242"/>
                          </a:solidFill>
                        </a:rPr>
                        <a:t>35,022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# of counseling clients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11242"/>
                          </a:solidFill>
                        </a:rPr>
                        <a:t>9,397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# of clients advised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11242"/>
                          </a:solidFill>
                        </a:rPr>
                        <a:t>6,510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# of workshops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11242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11242"/>
                          </a:solidFill>
                        </a:rPr>
                        <a:t>459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/>
                        <a:t>Economic Impact Milestones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/>
                        <a:t>2017 Results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Total # of new business starts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11242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11242"/>
                          </a:solidFill>
                        </a:rPr>
                        <a:t>484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Total # new jobs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11242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11242"/>
                          </a:solidFill>
                        </a:rPr>
                        <a:t>2,788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taxable revenue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11242"/>
                          </a:solidFill>
                        </a:rPr>
                        <a:t>$191.3m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capital secured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D11242"/>
                          </a:solidFill>
                        </a:rPr>
                        <a:t>$149.6m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</a:tbl>
          </a:graphicData>
        </a:graphic>
      </p:graphicFrame>
      <p:sp>
        <p:nvSpPr>
          <p:cNvPr id="232" name="Google Shape;232;p42"/>
          <p:cNvSpPr txBox="1"/>
          <p:nvPr>
            <p:ph type="title"/>
          </p:nvPr>
        </p:nvSpPr>
        <p:spPr>
          <a:xfrm>
            <a:off x="-7938" y="148311"/>
            <a:ext cx="9144001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2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2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2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Center Results Table">
  <p:cSld name="Custom Center Results Tabl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/>
          <p:nvPr/>
        </p:nvSpPr>
        <p:spPr>
          <a:xfrm>
            <a:off x="-7938" y="0"/>
            <a:ext cx="9144001" cy="9334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3"/>
          <p:cNvSpPr/>
          <p:nvPr/>
        </p:nvSpPr>
        <p:spPr>
          <a:xfrm>
            <a:off x="0" y="898525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9" name="Google Shape;239;p43"/>
          <p:cNvGraphicFramePr/>
          <p:nvPr/>
        </p:nvGraphicFramePr>
        <p:xfrm>
          <a:off x="336550" y="13144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{C6853BE9-DAAB-461B-B920-02BDB9B75C74}</a:tableStyleId>
              </a:tblPr>
              <a:tblGrid>
                <a:gridCol w="5361325"/>
                <a:gridCol w="28682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Counseling Milestones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Program Totals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counseling hours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# of counseling clients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businesses served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# of workshops/attendees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/>
                        <a:t>Economic Impact Milestones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/>
                        <a:t>Client Results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Total # of new business starts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Total # new and retained jobs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taxable revenue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capital secured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</a:tbl>
          </a:graphicData>
        </a:graphic>
      </p:graphicFrame>
      <p:sp>
        <p:nvSpPr>
          <p:cNvPr id="240" name="Google Shape;240;p43"/>
          <p:cNvSpPr txBox="1"/>
          <p:nvPr>
            <p:ph type="title"/>
          </p:nvPr>
        </p:nvSpPr>
        <p:spPr>
          <a:xfrm>
            <a:off x="-7938" y="148311"/>
            <a:ext cx="9144001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3"/>
          <p:cNvSpPr txBox="1"/>
          <p:nvPr>
            <p:ph idx="1" type="body"/>
          </p:nvPr>
        </p:nvSpPr>
        <p:spPr>
          <a:xfrm>
            <a:off x="5735346" y="1705094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43"/>
          <p:cNvSpPr txBox="1"/>
          <p:nvPr>
            <p:ph idx="2" type="body"/>
          </p:nvPr>
        </p:nvSpPr>
        <p:spPr>
          <a:xfrm>
            <a:off x="5735346" y="2049382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43"/>
          <p:cNvSpPr txBox="1"/>
          <p:nvPr>
            <p:ph idx="3" type="body"/>
          </p:nvPr>
        </p:nvSpPr>
        <p:spPr>
          <a:xfrm>
            <a:off x="5735346" y="2439612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43"/>
          <p:cNvSpPr txBox="1"/>
          <p:nvPr>
            <p:ph idx="4" type="body"/>
          </p:nvPr>
        </p:nvSpPr>
        <p:spPr>
          <a:xfrm>
            <a:off x="5735346" y="2797636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43"/>
          <p:cNvSpPr txBox="1"/>
          <p:nvPr>
            <p:ph idx="5" type="body"/>
          </p:nvPr>
        </p:nvSpPr>
        <p:spPr>
          <a:xfrm>
            <a:off x="5735346" y="3565218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43"/>
          <p:cNvSpPr txBox="1"/>
          <p:nvPr>
            <p:ph idx="6" type="body"/>
          </p:nvPr>
        </p:nvSpPr>
        <p:spPr>
          <a:xfrm>
            <a:off x="5735346" y="3941275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43"/>
          <p:cNvSpPr txBox="1"/>
          <p:nvPr>
            <p:ph idx="7" type="body"/>
          </p:nvPr>
        </p:nvSpPr>
        <p:spPr>
          <a:xfrm>
            <a:off x="5735346" y="4311405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43"/>
          <p:cNvSpPr txBox="1"/>
          <p:nvPr>
            <p:ph idx="8" type="body"/>
          </p:nvPr>
        </p:nvSpPr>
        <p:spPr>
          <a:xfrm>
            <a:off x="5735346" y="4718822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3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3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3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Center Results Table">
  <p:cSld name="1_Custom Center Results Table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/>
          <p:nvPr/>
        </p:nvSpPr>
        <p:spPr>
          <a:xfrm>
            <a:off x="-7938" y="0"/>
            <a:ext cx="9144001" cy="9334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4"/>
          <p:cNvSpPr/>
          <p:nvPr/>
        </p:nvSpPr>
        <p:spPr>
          <a:xfrm>
            <a:off x="0" y="898525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5" name="Google Shape;255;p44"/>
          <p:cNvGraphicFramePr/>
          <p:nvPr/>
        </p:nvGraphicFramePr>
        <p:xfrm>
          <a:off x="336550" y="13144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{C6853BE9-DAAB-461B-B920-02BDB9B75C74}</a:tableStyleId>
              </a:tblPr>
              <a:tblGrid>
                <a:gridCol w="5361325"/>
                <a:gridCol w="28682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Counseling Milestones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Program Totals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counseling hours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# of counseling clients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businesses served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# of workshops/attendees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/>
                        <a:t>Economic Impact Milestones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/>
                        <a:t>Client Results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Total # of new business starts</a:t>
                      </a:r>
                      <a:endParaRPr sz="14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Total # new and retained jobs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taxable revenue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Total capital secured</a:t>
                      </a:r>
                      <a:endParaRPr sz="2000" u="none" cap="none" strike="noStrike"/>
                    </a:p>
                  </a:txBody>
                  <a:tcPr marT="38100" marB="381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D11242"/>
                        </a:solidFill>
                      </a:endParaRPr>
                    </a:p>
                  </a:txBody>
                  <a:tcPr marT="38100" marB="38100" marR="91450" marL="91450"/>
                </a:tc>
              </a:tr>
            </a:tbl>
          </a:graphicData>
        </a:graphic>
      </p:graphicFrame>
      <p:sp>
        <p:nvSpPr>
          <p:cNvPr id="256" name="Google Shape;256;p44"/>
          <p:cNvSpPr txBox="1"/>
          <p:nvPr>
            <p:ph type="title"/>
          </p:nvPr>
        </p:nvSpPr>
        <p:spPr>
          <a:xfrm>
            <a:off x="-7938" y="148311"/>
            <a:ext cx="9144001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5735346" y="1705094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44"/>
          <p:cNvSpPr txBox="1"/>
          <p:nvPr>
            <p:ph idx="2" type="body"/>
          </p:nvPr>
        </p:nvSpPr>
        <p:spPr>
          <a:xfrm>
            <a:off x="5735346" y="2049382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44"/>
          <p:cNvSpPr txBox="1"/>
          <p:nvPr>
            <p:ph idx="3" type="body"/>
          </p:nvPr>
        </p:nvSpPr>
        <p:spPr>
          <a:xfrm>
            <a:off x="5735346" y="2439612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44"/>
          <p:cNvSpPr txBox="1"/>
          <p:nvPr>
            <p:ph idx="4" type="body"/>
          </p:nvPr>
        </p:nvSpPr>
        <p:spPr>
          <a:xfrm>
            <a:off x="5735346" y="2797636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44"/>
          <p:cNvSpPr txBox="1"/>
          <p:nvPr>
            <p:ph idx="5" type="body"/>
          </p:nvPr>
        </p:nvSpPr>
        <p:spPr>
          <a:xfrm>
            <a:off x="5735346" y="3565218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44"/>
          <p:cNvSpPr txBox="1"/>
          <p:nvPr>
            <p:ph idx="6" type="body"/>
          </p:nvPr>
        </p:nvSpPr>
        <p:spPr>
          <a:xfrm>
            <a:off x="5735346" y="3941275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44"/>
          <p:cNvSpPr txBox="1"/>
          <p:nvPr>
            <p:ph idx="7" type="body"/>
          </p:nvPr>
        </p:nvSpPr>
        <p:spPr>
          <a:xfrm>
            <a:off x="5735346" y="4311405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44"/>
          <p:cNvSpPr txBox="1"/>
          <p:nvPr>
            <p:ph idx="8" type="body"/>
          </p:nvPr>
        </p:nvSpPr>
        <p:spPr>
          <a:xfrm>
            <a:off x="5735346" y="4718822"/>
            <a:ext cx="2736850" cy="3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11242"/>
              </a:buClr>
              <a:buSzPts val="2400"/>
              <a:buNone/>
              <a:defRPr b="1" sz="2400">
                <a:solidFill>
                  <a:srgbClr val="D1124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44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4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4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/>
          <p:nvPr/>
        </p:nvSpPr>
        <p:spPr>
          <a:xfrm>
            <a:off x="0" y="0"/>
            <a:ext cx="9144000" cy="9334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5"/>
          <p:cNvSpPr/>
          <p:nvPr/>
        </p:nvSpPr>
        <p:spPr>
          <a:xfrm>
            <a:off x="0" y="933450"/>
            <a:ext cx="9144000" cy="88900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5"/>
          <p:cNvSpPr txBox="1"/>
          <p:nvPr>
            <p:ph idx="1" type="body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2" name="Google Shape;272;p45"/>
          <p:cNvSpPr txBox="1"/>
          <p:nvPr>
            <p:ph idx="2" type="body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i="0"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i="0"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3" name="Google Shape;273;p45"/>
          <p:cNvSpPr txBox="1"/>
          <p:nvPr>
            <p:ph idx="3" type="body"/>
          </p:nvPr>
        </p:nvSpPr>
        <p:spPr>
          <a:xfrm>
            <a:off x="4645032" y="1279261"/>
            <a:ext cx="4041775" cy="533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4" name="Google Shape;274;p45"/>
          <p:cNvSpPr txBox="1"/>
          <p:nvPr>
            <p:ph idx="4" type="body"/>
          </p:nvPr>
        </p:nvSpPr>
        <p:spPr>
          <a:xfrm>
            <a:off x="4645032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i="0"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i="0"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5" name="Google Shape;275;p45"/>
          <p:cNvSpPr txBox="1"/>
          <p:nvPr>
            <p:ph type="title"/>
          </p:nvPr>
        </p:nvSpPr>
        <p:spPr>
          <a:xfrm>
            <a:off x="84673" y="261057"/>
            <a:ext cx="9059333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5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5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8" name="Google Shape;27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6135" y="5104081"/>
            <a:ext cx="1466205" cy="61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hank you">
  <p:cSld name="1_Thank you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6"/>
          <p:cNvSpPr/>
          <p:nvPr/>
        </p:nvSpPr>
        <p:spPr>
          <a:xfrm>
            <a:off x="0" y="113665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6"/>
          <p:cNvSpPr txBox="1"/>
          <p:nvPr/>
        </p:nvSpPr>
        <p:spPr>
          <a:xfrm>
            <a:off x="0" y="280988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6"/>
          <p:cNvSpPr/>
          <p:nvPr>
            <p:ph idx="2" type="pic"/>
          </p:nvPr>
        </p:nvSpPr>
        <p:spPr>
          <a:xfrm>
            <a:off x="351972" y="2833790"/>
            <a:ext cx="2678112" cy="1446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46"/>
          <p:cNvSpPr/>
          <p:nvPr>
            <p:ph idx="3" type="pic"/>
          </p:nvPr>
        </p:nvSpPr>
        <p:spPr>
          <a:xfrm>
            <a:off x="5859463" y="2833790"/>
            <a:ext cx="2678112" cy="1446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46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46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6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8" name="Google Shape;28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2970" y="3044952"/>
            <a:ext cx="2795281" cy="11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hank you">
  <p:cSld name="2_Thank you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4200" y="1584391"/>
            <a:ext cx="2735263" cy="113969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7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7"/>
          <p:cNvSpPr/>
          <p:nvPr/>
        </p:nvSpPr>
        <p:spPr>
          <a:xfrm>
            <a:off x="0" y="113665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7"/>
          <p:cNvSpPr txBox="1"/>
          <p:nvPr/>
        </p:nvSpPr>
        <p:spPr>
          <a:xfrm>
            <a:off x="0" y="280988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9425" y="3635375"/>
            <a:ext cx="3005138" cy="100171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7"/>
          <p:cNvSpPr/>
          <p:nvPr>
            <p:ph idx="2" type="pic"/>
          </p:nvPr>
        </p:nvSpPr>
        <p:spPr>
          <a:xfrm>
            <a:off x="457200" y="3501374"/>
            <a:ext cx="2678112" cy="131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47"/>
          <p:cNvSpPr/>
          <p:nvPr>
            <p:ph idx="3" type="pic"/>
          </p:nvPr>
        </p:nvSpPr>
        <p:spPr>
          <a:xfrm>
            <a:off x="5964691" y="3501374"/>
            <a:ext cx="2678112" cy="131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47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7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47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 w/ Center logo">
  <p:cSld name="Thank you w/ Center logo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0" y="113665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8"/>
          <p:cNvSpPr txBox="1"/>
          <p:nvPr/>
        </p:nvSpPr>
        <p:spPr>
          <a:xfrm>
            <a:off x="0" y="280988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>
            <p:ph idx="2" type="pic"/>
          </p:nvPr>
        </p:nvSpPr>
        <p:spPr>
          <a:xfrm>
            <a:off x="3124200" y="2485447"/>
            <a:ext cx="2678112" cy="1446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48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48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48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/>
          <p:nvPr/>
        </p:nvSpPr>
        <p:spPr>
          <a:xfrm>
            <a:off x="0" y="0"/>
            <a:ext cx="9144000" cy="925513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0" y="93980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 sz="2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b="0" i="0"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22"/>
          <p:cNvSpPr txBox="1"/>
          <p:nvPr>
            <p:ph idx="2" type="body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 sz="2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b="0" i="0"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22"/>
          <p:cNvSpPr txBox="1"/>
          <p:nvPr>
            <p:ph type="title"/>
          </p:nvPr>
        </p:nvSpPr>
        <p:spPr>
          <a:xfrm>
            <a:off x="84667" y="261057"/>
            <a:ext cx="7535014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6135" y="5104081"/>
            <a:ext cx="1466205" cy="61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 w/ contact">
  <p:cSld name="Thank you w/ contac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9"/>
          <p:cNvSpPr/>
          <p:nvPr/>
        </p:nvSpPr>
        <p:spPr>
          <a:xfrm>
            <a:off x="0" y="113665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9"/>
          <p:cNvSpPr txBox="1"/>
          <p:nvPr/>
        </p:nvSpPr>
        <p:spPr>
          <a:xfrm>
            <a:off x="0" y="280988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2857566"/>
            <a:ext cx="2735263" cy="113969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9"/>
          <p:cNvSpPr txBox="1"/>
          <p:nvPr>
            <p:ph idx="1" type="body"/>
          </p:nvPr>
        </p:nvSpPr>
        <p:spPr>
          <a:xfrm>
            <a:off x="3517906" y="2747070"/>
            <a:ext cx="5292725" cy="1456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41E62"/>
              </a:buClr>
              <a:buSzPts val="2800"/>
              <a:buFont typeface="Arial"/>
              <a:buNone/>
              <a:defRPr b="0" i="0" sz="2800">
                <a:solidFill>
                  <a:srgbClr val="041E6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49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49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ponsors">
  <p:cSld name="Sponsors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0" y="113665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0"/>
          <p:cNvSpPr txBox="1"/>
          <p:nvPr/>
        </p:nvSpPr>
        <p:spPr>
          <a:xfrm>
            <a:off x="0" y="280988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 to our sponsors.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7163" y="2376884"/>
            <a:ext cx="2733675" cy="113903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0"/>
          <p:cNvSpPr/>
          <p:nvPr>
            <p:ph idx="2" type="pic"/>
          </p:nvPr>
        </p:nvSpPr>
        <p:spPr>
          <a:xfrm>
            <a:off x="3124200" y="2090210"/>
            <a:ext cx="2678112" cy="1446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50"/>
          <p:cNvSpPr/>
          <p:nvPr>
            <p:ph idx="3" type="pic"/>
          </p:nvPr>
        </p:nvSpPr>
        <p:spPr>
          <a:xfrm>
            <a:off x="6211888" y="2090210"/>
            <a:ext cx="2474912" cy="1446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50"/>
          <p:cNvSpPr/>
          <p:nvPr>
            <p:ph idx="4" type="pic"/>
          </p:nvPr>
        </p:nvSpPr>
        <p:spPr>
          <a:xfrm>
            <a:off x="6211888" y="3790289"/>
            <a:ext cx="2678112" cy="1331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50"/>
          <p:cNvSpPr/>
          <p:nvPr>
            <p:ph idx="5" type="pic"/>
          </p:nvPr>
        </p:nvSpPr>
        <p:spPr>
          <a:xfrm>
            <a:off x="3124200" y="3790289"/>
            <a:ext cx="2678112" cy="1331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50"/>
          <p:cNvSpPr/>
          <p:nvPr>
            <p:ph idx="6" type="pic"/>
          </p:nvPr>
        </p:nvSpPr>
        <p:spPr>
          <a:xfrm>
            <a:off x="266700" y="3790289"/>
            <a:ext cx="2678112" cy="1331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0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50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0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/>
          <p:nvPr>
            <p:ph type="title"/>
          </p:nvPr>
        </p:nvSpPr>
        <p:spPr>
          <a:xfrm>
            <a:off x="109538" y="260350"/>
            <a:ext cx="8229600" cy="709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1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1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51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w/out Logo">
  <p:cSld name="Title and Content w/out Log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/>
          <p:nvPr/>
        </p:nvSpPr>
        <p:spPr>
          <a:xfrm>
            <a:off x="0" y="0"/>
            <a:ext cx="9144000" cy="9334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3"/>
          <p:cNvSpPr/>
          <p:nvPr/>
        </p:nvSpPr>
        <p:spPr>
          <a:xfrm>
            <a:off x="0" y="933450"/>
            <a:ext cx="9144000" cy="88900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1" sz="1800"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b="0" i="1" sz="1600"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b="0" i="1" sz="1400"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type="title"/>
          </p:nvPr>
        </p:nvSpPr>
        <p:spPr>
          <a:xfrm>
            <a:off x="0" y="261057"/>
            <a:ext cx="9144000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1" name="Google Shape;5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6135" y="5104081"/>
            <a:ext cx="1466205" cy="61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ivider">
  <p:cSld name="Section Divi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37909_413383942097967_1972720770_o.jpg" id="53" name="Google Shape;53;p24"/>
          <p:cNvPicPr preferRelativeResize="0"/>
          <p:nvPr/>
        </p:nvPicPr>
        <p:blipFill rotWithShape="1">
          <a:blip r:embed="rId2">
            <a:alphaModFix/>
          </a:blip>
          <a:srcRect b="-5093" l="0" r="0" t="-2"/>
          <a:stretch/>
        </p:blipFill>
        <p:spPr>
          <a:xfrm>
            <a:off x="5308600" y="0"/>
            <a:ext cx="3835400" cy="609441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/>
          <p:nvPr/>
        </p:nvSpPr>
        <p:spPr>
          <a:xfrm>
            <a:off x="0" y="4832350"/>
            <a:ext cx="9144000" cy="882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4"/>
          <p:cNvSpPr txBox="1"/>
          <p:nvPr>
            <p:ph type="ctrTitle"/>
          </p:nvPr>
        </p:nvSpPr>
        <p:spPr>
          <a:xfrm>
            <a:off x="194734" y="748330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734" y="200448"/>
            <a:ext cx="705598" cy="29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Review">
  <p:cSld name="Section Review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/>
          <p:nvPr/>
        </p:nvSpPr>
        <p:spPr>
          <a:xfrm>
            <a:off x="0" y="4832350"/>
            <a:ext cx="9144000" cy="882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5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161295" cy="484827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5"/>
          <p:cNvSpPr txBox="1"/>
          <p:nvPr>
            <p:ph idx="2" type="body"/>
          </p:nvPr>
        </p:nvSpPr>
        <p:spPr>
          <a:xfrm>
            <a:off x="4161295" y="1030636"/>
            <a:ext cx="4982705" cy="380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type="title"/>
          </p:nvPr>
        </p:nvSpPr>
        <p:spPr>
          <a:xfrm>
            <a:off x="4246536" y="260350"/>
            <a:ext cx="4804474" cy="709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nowlegde Check">
  <p:cSld name="Knowlegde Chec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6"/>
          <p:cNvSpPr/>
          <p:nvPr/>
        </p:nvSpPr>
        <p:spPr>
          <a:xfrm>
            <a:off x="0" y="113665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6"/>
          <p:cNvSpPr txBox="1"/>
          <p:nvPr/>
        </p:nvSpPr>
        <p:spPr>
          <a:xfrm>
            <a:off x="0" y="280988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Knowledge Check</a:t>
            </a:r>
            <a:endParaRPr b="1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3246" y="1417638"/>
            <a:ext cx="5009112" cy="334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6135" y="5104081"/>
            <a:ext cx="1466205" cy="61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">
  <p:cSld name="Thank you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/>
          <p:nvPr/>
        </p:nvSpPr>
        <p:spPr>
          <a:xfrm>
            <a:off x="0" y="0"/>
            <a:ext cx="9144000" cy="1136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/>
          <p:nvPr/>
        </p:nvSpPr>
        <p:spPr>
          <a:xfrm>
            <a:off x="0" y="1136650"/>
            <a:ext cx="9144000" cy="87313"/>
          </a:xfrm>
          <a:prstGeom prst="rect">
            <a:avLst/>
          </a:prstGeom>
          <a:solidFill>
            <a:srgbClr val="D11242"/>
          </a:solidFill>
          <a:ln>
            <a:noFill/>
          </a:ln>
          <a:effectLst>
            <a:outerShdw blurRad="40000" rotWithShape="0" dir="5400000" dist="23000">
              <a:srgbClr val="80808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7"/>
          <p:cNvSpPr txBox="1"/>
          <p:nvPr/>
        </p:nvSpPr>
        <p:spPr>
          <a:xfrm>
            <a:off x="0" y="280988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7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371" y="2675821"/>
            <a:ext cx="2662665" cy="1109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siness Title Slide">
  <p:cSld name="Business 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435474.JPG" id="85" name="Google Shape;8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99163" y="-309563"/>
            <a:ext cx="3124200" cy="602456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8"/>
          <p:cNvSpPr/>
          <p:nvPr/>
        </p:nvSpPr>
        <p:spPr>
          <a:xfrm>
            <a:off x="0" y="4832350"/>
            <a:ext cx="9144000" cy="882650"/>
          </a:xfrm>
          <a:prstGeom prst="rect">
            <a:avLst/>
          </a:prstGeom>
          <a:solidFill>
            <a:srgbClr val="041E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8"/>
          <p:cNvSpPr txBox="1"/>
          <p:nvPr>
            <p:ph type="ctrTitle"/>
          </p:nvPr>
        </p:nvSpPr>
        <p:spPr>
          <a:xfrm>
            <a:off x="457200" y="2064633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i="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8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9" y="506074"/>
            <a:ext cx="2907503" cy="12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9"/>
          <p:cNvSpPr txBox="1"/>
          <p:nvPr>
            <p:ph type="title"/>
          </p:nvPr>
        </p:nvSpPr>
        <p:spPr>
          <a:xfrm>
            <a:off x="109538" y="260350"/>
            <a:ext cx="8229600" cy="709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9"/>
          <p:cNvSpPr/>
          <p:nvPr/>
        </p:nvSpPr>
        <p:spPr>
          <a:xfrm>
            <a:off x="6596063" y="5292725"/>
            <a:ext cx="19891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Start. Grow. Thrive.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4783c4863f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150" y="0"/>
            <a:ext cx="9144000" cy="514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783c4863f_0_43"/>
          <p:cNvSpPr txBox="1"/>
          <p:nvPr>
            <p:ph idx="1" type="body"/>
          </p:nvPr>
        </p:nvSpPr>
        <p:spPr>
          <a:xfrm>
            <a:off x="457201" y="1333500"/>
            <a:ext cx="85284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Do You Have Personal Money To Contribute?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How Much?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Personal </a:t>
            </a:r>
            <a:r>
              <a:rPr lang="en-US"/>
              <a:t>Assets</a:t>
            </a:r>
            <a:r>
              <a:rPr lang="en-US"/>
              <a:t> to be Used as Collateral</a:t>
            </a:r>
            <a:endParaRPr/>
          </a:p>
        </p:txBody>
      </p:sp>
      <p:sp>
        <p:nvSpPr>
          <p:cNvPr id="404" name="Google Shape;404;g4783c4863f_0_43"/>
          <p:cNvSpPr txBox="1"/>
          <p:nvPr>
            <p:ph type="title"/>
          </p:nvPr>
        </p:nvSpPr>
        <p:spPr>
          <a:xfrm>
            <a:off x="84667" y="261057"/>
            <a:ext cx="75351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Typical Information</a:t>
            </a:r>
            <a:br>
              <a:rPr b="1" lang="en-US"/>
            </a:b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783c4863f_0_49"/>
          <p:cNvSpPr txBox="1"/>
          <p:nvPr>
            <p:ph idx="1" type="body"/>
          </p:nvPr>
        </p:nvSpPr>
        <p:spPr>
          <a:xfrm>
            <a:off x="457201" y="1333500"/>
            <a:ext cx="85284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Your Qualifications to Run this Business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Direct Experience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Parallel Skills, Training, or Experience</a:t>
            </a:r>
            <a:endParaRPr/>
          </a:p>
        </p:txBody>
      </p:sp>
      <p:sp>
        <p:nvSpPr>
          <p:cNvPr id="411" name="Google Shape;411;g4783c4863f_0_49"/>
          <p:cNvSpPr txBox="1"/>
          <p:nvPr>
            <p:ph type="title"/>
          </p:nvPr>
        </p:nvSpPr>
        <p:spPr>
          <a:xfrm>
            <a:off x="84667" y="261057"/>
            <a:ext cx="75351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Typical Information</a:t>
            </a:r>
            <a:br>
              <a:rPr b="1" lang="en-US"/>
            </a:b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4783c4863f_0_55"/>
          <p:cNvSpPr txBox="1"/>
          <p:nvPr>
            <p:ph idx="1" type="body"/>
          </p:nvPr>
        </p:nvSpPr>
        <p:spPr>
          <a:xfrm>
            <a:off x="457201" y="1333500"/>
            <a:ext cx="85284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How’s your Credit Score?</a:t>
            </a:r>
            <a:endParaRPr/>
          </a:p>
        </p:txBody>
      </p:sp>
      <p:sp>
        <p:nvSpPr>
          <p:cNvPr id="418" name="Google Shape;418;g4783c4863f_0_55"/>
          <p:cNvSpPr txBox="1"/>
          <p:nvPr>
            <p:ph type="title"/>
          </p:nvPr>
        </p:nvSpPr>
        <p:spPr>
          <a:xfrm>
            <a:off x="84667" y="261057"/>
            <a:ext cx="75351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Typical Information</a:t>
            </a:r>
            <a:br>
              <a:rPr b="1" lang="en-US"/>
            </a:b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783c4863f_0_61"/>
          <p:cNvSpPr txBox="1"/>
          <p:nvPr>
            <p:ph idx="1" type="body"/>
          </p:nvPr>
        </p:nvSpPr>
        <p:spPr>
          <a:xfrm>
            <a:off x="307801" y="2058425"/>
            <a:ext cx="85284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Projections</a:t>
            </a:r>
            <a:endParaRPr sz="6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783c4863f_0_67"/>
          <p:cNvSpPr txBox="1"/>
          <p:nvPr>
            <p:ph idx="1" type="body"/>
          </p:nvPr>
        </p:nvSpPr>
        <p:spPr>
          <a:xfrm>
            <a:off x="457201" y="1333500"/>
            <a:ext cx="85284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Shows if we will achieve </a:t>
            </a:r>
            <a:r>
              <a:rPr lang="en-US"/>
              <a:t>profitability</a:t>
            </a:r>
            <a:r>
              <a:rPr lang="en-US"/>
              <a:t> in one year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Indicates Trends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Reflects Seasonality</a:t>
            </a:r>
            <a:endParaRPr/>
          </a:p>
        </p:txBody>
      </p:sp>
      <p:sp>
        <p:nvSpPr>
          <p:cNvPr id="431" name="Google Shape;431;g4783c4863f_0_67"/>
          <p:cNvSpPr txBox="1"/>
          <p:nvPr>
            <p:ph type="title"/>
          </p:nvPr>
        </p:nvSpPr>
        <p:spPr>
          <a:xfrm>
            <a:off x="84667" y="261057"/>
            <a:ext cx="75351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Pro-forma P/L for 12 Months</a:t>
            </a:r>
            <a:br>
              <a:rPr b="1" lang="en-US"/>
            </a:b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783c4863f_0_81"/>
          <p:cNvSpPr txBox="1"/>
          <p:nvPr>
            <p:ph idx="1" type="body"/>
          </p:nvPr>
        </p:nvSpPr>
        <p:spPr>
          <a:xfrm>
            <a:off x="457201" y="1333500"/>
            <a:ext cx="85284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Volume x Rate = Revenue or Expense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100 meals per day x $15 ave. price per meal=$1500 Revenue per day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40 hrs x $12.50 per hour =$450 labor cost per week</a:t>
            </a:r>
            <a:endParaRPr/>
          </a:p>
        </p:txBody>
      </p:sp>
      <p:sp>
        <p:nvSpPr>
          <p:cNvPr id="438" name="Google Shape;438;g4783c4863f_0_81"/>
          <p:cNvSpPr txBox="1"/>
          <p:nvPr>
            <p:ph type="title"/>
          </p:nvPr>
        </p:nvSpPr>
        <p:spPr>
          <a:xfrm>
            <a:off x="84667" y="261057"/>
            <a:ext cx="75351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Assumptions</a:t>
            </a:r>
            <a:br>
              <a:rPr b="1" lang="en-US"/>
            </a:b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783c4863f_0_87"/>
          <p:cNvSpPr txBox="1"/>
          <p:nvPr>
            <p:ph idx="1" type="body"/>
          </p:nvPr>
        </p:nvSpPr>
        <p:spPr>
          <a:xfrm>
            <a:off x="457201" y="1333500"/>
            <a:ext cx="85284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Lease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Amount (NNN)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Term</a:t>
            </a:r>
            <a:endParaRPr/>
          </a:p>
          <a:p>
            <a: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Compare to Loan Term</a:t>
            </a:r>
            <a:endParaRPr/>
          </a:p>
        </p:txBody>
      </p:sp>
      <p:sp>
        <p:nvSpPr>
          <p:cNvPr id="445" name="Google Shape;445;g4783c4863f_0_87"/>
          <p:cNvSpPr txBox="1"/>
          <p:nvPr>
            <p:ph type="title"/>
          </p:nvPr>
        </p:nvSpPr>
        <p:spPr>
          <a:xfrm>
            <a:off x="84667" y="261057"/>
            <a:ext cx="75351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Location</a:t>
            </a:r>
            <a:br>
              <a:rPr b="1" lang="en-US"/>
            </a:b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2"/>
          <p:cNvSpPr txBox="1"/>
          <p:nvPr>
            <p:ph type="title"/>
          </p:nvPr>
        </p:nvSpPr>
        <p:spPr>
          <a:xfrm>
            <a:off x="0" y="261057"/>
            <a:ext cx="9144000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Any Questions?</a:t>
            </a:r>
            <a:endParaRPr b="1"/>
          </a:p>
        </p:txBody>
      </p:sp>
      <p:pic>
        <p:nvPicPr>
          <p:cNvPr id="452" name="Google Shape;45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781" y="1374680"/>
            <a:ext cx="4262438" cy="334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783c4863f_0_74"/>
          <p:cNvSpPr txBox="1"/>
          <p:nvPr>
            <p:ph idx="1"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4783c4863f_0_74"/>
          <p:cNvSpPr txBox="1"/>
          <p:nvPr>
            <p:ph type="title"/>
          </p:nvPr>
        </p:nvSpPr>
        <p:spPr>
          <a:xfrm>
            <a:off x="0" y="261057"/>
            <a:ext cx="9144000" cy="70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0" name="Google Shape;460;g4783c4863f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9900"/>
            <a:ext cx="9144000" cy="52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"/>
          <p:cNvSpPr txBox="1"/>
          <p:nvPr>
            <p:ph type="ctrTitle"/>
          </p:nvPr>
        </p:nvSpPr>
        <p:spPr>
          <a:xfrm>
            <a:off x="457200" y="2064633"/>
            <a:ext cx="4851400" cy="228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Show Me The Money!</a:t>
            </a:r>
            <a:endParaRPr/>
          </a:p>
        </p:txBody>
      </p:sp>
      <p:sp>
        <p:nvSpPr>
          <p:cNvPr id="347" name="Google Shape;347;p1"/>
          <p:cNvSpPr txBox="1"/>
          <p:nvPr>
            <p:ph idx="1" type="subTitle"/>
          </p:nvPr>
        </p:nvSpPr>
        <p:spPr>
          <a:xfrm>
            <a:off x="194734" y="4984754"/>
            <a:ext cx="5393266" cy="616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/>
              <a:t>with Danny Braga</a:t>
            </a:r>
            <a:endParaRPr/>
          </a:p>
        </p:txBody>
      </p:sp>
      <p:pic>
        <p:nvPicPr>
          <p:cNvPr id="348" name="Google Shape;348;p1"/>
          <p:cNvPicPr preferRelativeResize="0"/>
          <p:nvPr/>
        </p:nvPicPr>
        <p:blipFill rotWithShape="1">
          <a:blip r:embed="rId3">
            <a:alphaModFix/>
          </a:blip>
          <a:srcRect b="37757" l="8881" r="22005" t="23894"/>
          <a:stretch/>
        </p:blipFill>
        <p:spPr>
          <a:xfrm>
            <a:off x="828450" y="295025"/>
            <a:ext cx="3785701" cy="15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"/>
          <p:cNvSpPr txBox="1"/>
          <p:nvPr>
            <p:ph idx="1"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Sources of Funding</a:t>
            </a:r>
            <a:endParaRPr/>
          </a:p>
          <a:p>
            <a:pPr indent="-341312" lvl="0" marL="34131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Typical Information</a:t>
            </a:r>
            <a:endParaRPr/>
          </a:p>
          <a:p>
            <a:pPr indent="-341312" lvl="0" marL="34131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Projections</a:t>
            </a:r>
            <a:endParaRPr/>
          </a:p>
          <a:p>
            <a:pPr indent="-341312" lvl="0" marL="34131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Pro-Forma P/L for 12 months</a:t>
            </a:r>
            <a:endParaRPr/>
          </a:p>
          <a:p>
            <a:pPr indent="-341312" lvl="0" marL="34131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Assumptions</a:t>
            </a:r>
            <a:endParaRPr/>
          </a:p>
          <a:p>
            <a:pPr indent="-341313" lvl="0" marL="34131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Location</a:t>
            </a:r>
            <a:endParaRPr/>
          </a:p>
          <a:p>
            <a:pPr indent="-188913" lvl="0" marL="34131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55" name="Google Shape;355;p3"/>
          <p:cNvSpPr txBox="1"/>
          <p:nvPr>
            <p:ph type="title"/>
          </p:nvPr>
        </p:nvSpPr>
        <p:spPr>
          <a:xfrm>
            <a:off x="0" y="180881"/>
            <a:ext cx="9144000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"/>
          <p:cNvSpPr txBox="1"/>
          <p:nvPr>
            <p:ph idx="1"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37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/>
              <a:t>GRANTS</a:t>
            </a:r>
            <a:endParaRPr sz="4800"/>
          </a:p>
          <a:p>
            <a:pPr indent="-4937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INVESTORS</a:t>
            </a:r>
            <a:endParaRPr sz="4800"/>
          </a:p>
          <a:p>
            <a:pPr indent="-493713" lvl="0" marL="3413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LOANS</a:t>
            </a:r>
            <a:endParaRPr sz="4800"/>
          </a:p>
          <a:p>
            <a:pPr indent="-188913" lvl="0" marL="34131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62" name="Google Shape;362;p4"/>
          <p:cNvSpPr txBox="1"/>
          <p:nvPr>
            <p:ph type="title"/>
          </p:nvPr>
        </p:nvSpPr>
        <p:spPr>
          <a:xfrm>
            <a:off x="0" y="180881"/>
            <a:ext cx="9144000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	Sources of Funding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783c4863f_0_25"/>
          <p:cNvSpPr txBox="1"/>
          <p:nvPr>
            <p:ph idx="1"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37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/>
              <a:t>Preparations</a:t>
            </a:r>
            <a:endParaRPr sz="4800"/>
          </a:p>
          <a:p>
            <a:pPr indent="-4937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Qualifications</a:t>
            </a:r>
            <a:endParaRPr sz="4800"/>
          </a:p>
          <a:p>
            <a:pPr indent="-4937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Amount</a:t>
            </a:r>
            <a:endParaRPr sz="4800"/>
          </a:p>
          <a:p>
            <a:pPr indent="-188912" lvl="0" marL="34131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69" name="Google Shape;369;g4783c4863f_0_25"/>
          <p:cNvSpPr txBox="1"/>
          <p:nvPr>
            <p:ph type="title"/>
          </p:nvPr>
        </p:nvSpPr>
        <p:spPr>
          <a:xfrm>
            <a:off x="0" y="180881"/>
            <a:ext cx="91440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	Grants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783c4863f_0_31"/>
          <p:cNvSpPr txBox="1"/>
          <p:nvPr>
            <p:ph idx="1"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37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Private</a:t>
            </a:r>
            <a:endParaRPr sz="4800"/>
          </a:p>
          <a:p>
            <a:pPr indent="-4937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Venture Capital</a:t>
            </a:r>
            <a:endParaRPr sz="4800"/>
          </a:p>
          <a:p>
            <a:pPr indent="-4937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Crowd Funding</a:t>
            </a:r>
            <a:endParaRPr sz="4800"/>
          </a:p>
          <a:p>
            <a:pPr indent="-188912" lvl="0" marL="34131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76" name="Google Shape;376;g4783c4863f_0_31"/>
          <p:cNvSpPr txBox="1"/>
          <p:nvPr>
            <p:ph type="title"/>
          </p:nvPr>
        </p:nvSpPr>
        <p:spPr>
          <a:xfrm>
            <a:off x="0" y="180881"/>
            <a:ext cx="91440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	Investors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783c4863f_0_19"/>
          <p:cNvSpPr txBox="1"/>
          <p:nvPr>
            <p:ph idx="1" type="body"/>
          </p:nvPr>
        </p:nvSpPr>
        <p:spPr>
          <a:xfrm>
            <a:off x="457200" y="12573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59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Family</a:t>
            </a:r>
            <a:endParaRPr sz="2000"/>
          </a:p>
          <a:p>
            <a:pPr indent="-3159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Friends</a:t>
            </a:r>
            <a:endParaRPr sz="2000"/>
          </a:p>
          <a:p>
            <a:pPr indent="-3159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Banks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Term Loans vs. Lines of Credit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Conventional vs. Guaranteed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i="0" lang="en-US" sz="2000">
                <a:latin typeface="Arial"/>
                <a:ea typeface="Arial"/>
                <a:cs typeface="Arial"/>
                <a:sym typeface="Arial"/>
              </a:rPr>
              <a:t>SBA-Small Business Administration</a:t>
            </a:r>
            <a:endParaRPr i="0" sz="2000">
              <a:latin typeface="Arial"/>
              <a:ea typeface="Arial"/>
              <a:cs typeface="Arial"/>
              <a:sym typeface="Arial"/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Micro</a:t>
            </a:r>
            <a:endParaRPr sz="2000"/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Community Advantage</a:t>
            </a:r>
            <a:endParaRPr sz="2000"/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7A</a:t>
            </a:r>
            <a:endParaRPr sz="2000"/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504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i="0" lang="en-US" sz="2000">
                <a:latin typeface="Arial"/>
                <a:ea typeface="Arial"/>
                <a:cs typeface="Arial"/>
                <a:sym typeface="Arial"/>
              </a:rPr>
              <a:t>State Guarantee</a:t>
            </a:r>
            <a:endParaRPr i="0" sz="2000"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i="0" lang="en-US" sz="2000">
                <a:latin typeface="Arial"/>
                <a:ea typeface="Arial"/>
                <a:cs typeface="Arial"/>
                <a:sym typeface="Arial"/>
              </a:rPr>
              <a:t>B &amp; I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Credit Cards</a:t>
            </a:r>
            <a:endParaRPr/>
          </a:p>
        </p:txBody>
      </p:sp>
      <p:sp>
        <p:nvSpPr>
          <p:cNvPr id="383" name="Google Shape;383;g4783c4863f_0_19"/>
          <p:cNvSpPr txBox="1"/>
          <p:nvPr>
            <p:ph type="title"/>
          </p:nvPr>
        </p:nvSpPr>
        <p:spPr>
          <a:xfrm>
            <a:off x="0" y="180881"/>
            <a:ext cx="91440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	Loans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"/>
          <p:cNvSpPr txBox="1"/>
          <p:nvPr>
            <p:ph idx="1" type="body"/>
          </p:nvPr>
        </p:nvSpPr>
        <p:spPr>
          <a:xfrm>
            <a:off x="457201" y="1333500"/>
            <a:ext cx="85284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What Kind of Questions are Involved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Acquisition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Start-Up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Expansion</a:t>
            </a:r>
            <a:endParaRPr/>
          </a:p>
        </p:txBody>
      </p:sp>
      <p:sp>
        <p:nvSpPr>
          <p:cNvPr id="390" name="Google Shape;390;p5"/>
          <p:cNvSpPr txBox="1"/>
          <p:nvPr>
            <p:ph type="title"/>
          </p:nvPr>
        </p:nvSpPr>
        <p:spPr>
          <a:xfrm>
            <a:off x="84667" y="261057"/>
            <a:ext cx="7535014" cy="708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Typical Information</a:t>
            </a:r>
            <a:br>
              <a:rPr b="1" lang="en-US"/>
            </a:b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783c4863f_0_37"/>
          <p:cNvSpPr txBox="1"/>
          <p:nvPr>
            <p:ph idx="1" type="body"/>
          </p:nvPr>
        </p:nvSpPr>
        <p:spPr>
          <a:xfrm>
            <a:off x="457201" y="1333500"/>
            <a:ext cx="85284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How much Money is Needed?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How did you arrive at that number?</a:t>
            </a:r>
            <a:endParaRPr/>
          </a:p>
        </p:txBody>
      </p:sp>
      <p:sp>
        <p:nvSpPr>
          <p:cNvPr id="397" name="Google Shape;397;g4783c4863f_0_37"/>
          <p:cNvSpPr txBox="1"/>
          <p:nvPr>
            <p:ph type="title"/>
          </p:nvPr>
        </p:nvSpPr>
        <p:spPr>
          <a:xfrm>
            <a:off x="84667" y="261057"/>
            <a:ext cx="75351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Typical Information</a:t>
            </a:r>
            <a:br>
              <a:rPr b="1" lang="en-US"/>
            </a:b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2014-07-07T21:49:18Z</dcterms:created>
  <dc:creator>SBDC User</dc:creator>
</cp:coreProperties>
</file>